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5"/>
  </p:notesMasterIdLst>
  <p:handoutMasterIdLst>
    <p:handoutMasterId r:id="rId36"/>
  </p:handoutMasterIdLst>
  <p:sldIdLst>
    <p:sldId id="769" r:id="rId7"/>
    <p:sldId id="1529" r:id="rId8"/>
    <p:sldId id="1659" r:id="rId9"/>
    <p:sldId id="1660" r:id="rId10"/>
    <p:sldId id="1632" r:id="rId11"/>
    <p:sldId id="1576" r:id="rId12"/>
    <p:sldId id="1526" r:id="rId13"/>
    <p:sldId id="1527" r:id="rId14"/>
    <p:sldId id="1658" r:id="rId15"/>
    <p:sldId id="1592" r:id="rId16"/>
    <p:sldId id="1582" r:id="rId17"/>
    <p:sldId id="1594" r:id="rId18"/>
    <p:sldId id="1625" r:id="rId19"/>
    <p:sldId id="1589" r:id="rId20"/>
    <p:sldId id="1627" r:id="rId21"/>
    <p:sldId id="1626" r:id="rId22"/>
    <p:sldId id="1628" r:id="rId23"/>
    <p:sldId id="1602" r:id="rId24"/>
    <p:sldId id="1629" r:id="rId25"/>
    <p:sldId id="1608" r:id="rId26"/>
    <p:sldId id="1581" r:id="rId27"/>
    <p:sldId id="1565" r:id="rId28"/>
    <p:sldId id="1357" r:id="rId29"/>
    <p:sldId id="1623" r:id="rId30"/>
    <p:sldId id="1703" r:id="rId31"/>
    <p:sldId id="1702" r:id="rId32"/>
    <p:sldId id="1587" r:id="rId33"/>
    <p:sldId id="1539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EBF30-AFEB-E23D-9075-4E7FBB18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89AA6-AEB2-FA58-EFB6-4E397249E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D7D54-B296-B5CC-E420-04EA5CB81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C75BB-3B0A-65C5-D346-E3238DD68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1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CE135-EA17-4EF9-14D9-337360DB7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D8C94-568E-873C-69B0-CCDF9FE68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E447A-7DAF-1488-A0AB-AB11C5375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683CB-9F31-74FB-008E-C00DC2953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4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5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b="1" dirty="0"/>
              <a:t>Week 1: Introduction to 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</a:t>
            </a:r>
          </a:p>
          <a:p>
            <a:pPr lvl="0" fontAlgn="base"/>
            <a:r>
              <a:rPr lang="en-US" sz="1600" dirty="0"/>
              <a:t>Week 2: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Example Application: Building Energy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Example Application: Power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Jan Drgona, Aaron Tuor, Shrirang Abhyankar, Craig Bakker, Arnab Bhattacharya, Draguna Vrabie,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8219-BA17-36FD-CC18-2A3DFDF1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81B56-979C-5976-55C1-279AB124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3345B-6548-3329-7153-7C1075C0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830" y="230628"/>
            <a:ext cx="7084372" cy="400743"/>
          </a:xfrm>
        </p:spPr>
        <p:txBody>
          <a:bodyPr/>
          <a:lstStyle/>
          <a:p>
            <a:r>
              <a:rPr lang="en-US" sz="2000" dirty="0"/>
              <a:t>Example Application: Cooling of Data Centers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8EC7768-6640-ACE8-CCD6-A6AAE3A557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FF848-B87E-74AE-4C7B-9ECE84E5EA9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Ján </a:t>
            </a:r>
            <a:r>
              <a:rPr lang="en-US" sz="1000" i="1" dirty="0" err="1">
                <a:latin typeface="+mn-lt"/>
              </a:rPr>
              <a:t>Boldocky</a:t>
            </a:r>
            <a:r>
              <a:rPr lang="en-US" sz="1000" i="1" dirty="0">
                <a:latin typeface="+mn-lt"/>
              </a:rPr>
              <a:t>, Cary Faulkner, Elad Michael, Martin Gulan, Aaron Tuor, Ján </a:t>
            </a:r>
            <a:r>
              <a:rPr lang="en-US" sz="1000" i="1" dirty="0" err="1">
                <a:latin typeface="+mn-lt"/>
              </a:rPr>
              <a:t>Drgoňa</a:t>
            </a:r>
            <a:r>
              <a:rPr lang="en-US" sz="1000" i="1" dirty="0">
                <a:latin typeface="+mn-lt"/>
              </a:rPr>
              <a:t>, Data Center Chiller Plant Optimization via Mixed-Integer Nonlinear Differentiable Predictive Control, under review, 2025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8DB10-35EA-44BB-1B95-FDAD03C300CA}"/>
              </a:ext>
            </a:extLst>
          </p:cNvPr>
          <p:cNvSpPr/>
          <p:nvPr/>
        </p:nvSpPr>
        <p:spPr>
          <a:xfrm>
            <a:off x="718884" y="3940650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Computationally tractable solution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mixed-integer nonlinear optimal control problems.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F8400-8A3E-E5B1-76BC-1C00D7D9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13" r="6692" b="16831"/>
          <a:stretch>
            <a:fillRect/>
          </a:stretch>
        </p:blipFill>
        <p:spPr>
          <a:xfrm>
            <a:off x="1373830" y="2025274"/>
            <a:ext cx="3095579" cy="1915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004C8-B8F1-AF75-2311-E5F09D02C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26" y="663536"/>
            <a:ext cx="8206455" cy="1328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77965B-3827-5549-BEA1-8833D8FD3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593" y="2041697"/>
            <a:ext cx="3126541" cy="19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3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3191-96B1-DB06-B501-9A1C2DCF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6E9357-ADC9-00CF-475C-512860F3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64095B-8E49-F827-12E1-DBFE55F6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50126"/>
            <a:ext cx="7909561" cy="612115"/>
          </a:xfrm>
        </p:spPr>
        <p:txBody>
          <a:bodyPr/>
          <a:lstStyle/>
          <a:p>
            <a:r>
              <a:rPr lang="en-US" sz="2000" dirty="0"/>
              <a:t>Example Application: Accelerating Underground Pumped Hydro Energy Storage Scheduling with Decision-Focused Learning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7A1045D-39F8-F061-6066-AFA575C307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53189-7836-6436-567B-0E8DCB5E9C00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515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Honghui Zheng, Pietro Favaro, Yury Dvorkin, Ján </a:t>
            </a:r>
            <a:r>
              <a:rPr lang="en-US" dirty="0" err="1"/>
              <a:t>Drgoňa</a:t>
            </a:r>
            <a:r>
              <a:rPr lang="en-US" dirty="0"/>
              <a:t>, Accelerating Underground Pumped Hydro Energy Storage Scheduling with Decision-Focused Learning,  arXiv:2512.20880, 2025</a:t>
            </a:r>
            <a:endParaRPr lang="en-US" sz="1000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305F85-12C0-4730-4BB1-312AB9D066F2}"/>
              </a:ext>
            </a:extLst>
          </p:cNvPr>
          <p:cNvSpPr/>
          <p:nvPr/>
        </p:nvSpPr>
        <p:spPr>
          <a:xfrm>
            <a:off x="395785" y="3828681"/>
            <a:ext cx="8435435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Addressing 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computational-accuracy trade-off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day-ahead scheduling.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300-fold speedup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compared to mixed-integer quadratic programs with piecewise linear approximations.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2A60D-FE8F-7E14-4C37-663A1B902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39" y="940261"/>
            <a:ext cx="4717008" cy="2710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98767-8065-881B-019A-F452AD454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3" y="969330"/>
            <a:ext cx="4144351" cy="24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96091" y="941394"/>
            <a:ext cx="4476206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51227" y="924259"/>
            <a:ext cx="4441345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decisions</a:t>
            </a:r>
          </a:p>
          <a:p>
            <a:pPr lvl="1"/>
            <a:r>
              <a:rPr lang="en-US" sz="1600" dirty="0"/>
              <a:t>Vanishing and exploding gradients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uncertainty quantification and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Sampling efficiency via active sampling strategies </a:t>
            </a:r>
          </a:p>
          <a:p>
            <a:pPr lvl="1"/>
            <a:r>
              <a:rPr lang="en-US" sz="1600" dirty="0"/>
              <a:t>Control of high-dimensional PDEs</a:t>
            </a:r>
          </a:p>
          <a:p>
            <a:pPr lvl="1"/>
            <a:r>
              <a:rPr lang="en-US" sz="1600" dirty="0"/>
              <a:t>Applications in large-scale safety-critical systems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12: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11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12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3D36-E1F0-648A-8920-F0C4EFAB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F6E1-FED1-BACF-95DF-43854863D2A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dirty="0"/>
              <a:t>Differential calculus</a:t>
            </a:r>
          </a:p>
          <a:p>
            <a:pPr lvl="0" fontAlgn="base"/>
            <a:r>
              <a:rPr lang="en-US" dirty="0"/>
              <a:t>Linear algebra</a:t>
            </a:r>
          </a:p>
          <a:p>
            <a:pPr fontAlgn="base"/>
            <a:r>
              <a:rPr lang="en-US" dirty="0"/>
              <a:t>Solid Python programming skills</a:t>
            </a:r>
          </a:p>
          <a:p>
            <a:pPr lvl="0" fontAlgn="base"/>
            <a:r>
              <a:rPr lang="en-US" dirty="0"/>
              <a:t>Deep learning fundamentals</a:t>
            </a:r>
          </a:p>
          <a:p>
            <a:pPr lvl="0" fontAlgn="base"/>
            <a:r>
              <a:rPr lang="en-US" dirty="0"/>
              <a:t>Constrained optimization fundamentals</a:t>
            </a:r>
          </a:p>
          <a:p>
            <a:pPr lvl="0" fontAlgn="base"/>
            <a:r>
              <a:rPr lang="en-US" dirty="0"/>
              <a:t>Dynamical systems fundamentals</a:t>
            </a:r>
          </a:p>
          <a:p>
            <a:pPr lvl="0" fontAlgn="base"/>
            <a:r>
              <a:rPr lang="en-US" dirty="0"/>
              <a:t>Optimal control fundamentals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3A05F66-1DBF-EB34-078B-CE535224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80" dirty="0"/>
              <a:t>Prerequisites</a:t>
            </a:r>
            <a:endParaRPr lang="en-US" sz="188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B8CE-268A-7D89-585A-82C9A4D5E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DFA27-C36E-7021-2EAF-8DD34C72584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/>
            <a:r>
              <a:rPr lang="en-US" dirty="0"/>
              <a:t>Homework 30%  			Weeks 2,3,4</a:t>
            </a:r>
          </a:p>
          <a:p>
            <a:pPr lvl="0"/>
            <a:r>
              <a:rPr lang="en-US" dirty="0"/>
              <a:t>Project proposal 20%  		Week 5</a:t>
            </a:r>
          </a:p>
          <a:p>
            <a:pPr lvl="0"/>
            <a:r>
              <a:rPr lang="en-US" dirty="0"/>
              <a:t>Project progress report 10%  	Week 8</a:t>
            </a:r>
          </a:p>
          <a:p>
            <a:pPr lvl="0"/>
            <a:r>
              <a:rPr lang="en-US" dirty="0"/>
              <a:t>Project final report 20%  		Week 11</a:t>
            </a:r>
          </a:p>
          <a:p>
            <a:pPr lvl="0"/>
            <a:r>
              <a:rPr lang="en-US" dirty="0"/>
              <a:t>Project presentation 20%  	Weel 12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F7AC82-D534-3DB7-D94F-6DB9826C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8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6719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74117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457848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730673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7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9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758153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416789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480853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83390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52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55500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882498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53083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68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170851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12323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53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264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120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2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632496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359904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44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01509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2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37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550982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91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85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589341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94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96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1956707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24807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74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01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9BEECF-A47C-1A71-79BA-935F59CC98B7}"/>
              </a:ext>
            </a:extLst>
          </p:cNvPr>
          <p:cNvSpPr/>
          <p:nvPr/>
        </p:nvSpPr>
        <p:spPr>
          <a:xfrm>
            <a:off x="174117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EF0B1F-087D-B800-6D08-F871A715EDC8}"/>
              </a:ext>
            </a:extLst>
          </p:cNvPr>
          <p:cNvSpPr/>
          <p:nvPr/>
        </p:nvSpPr>
        <p:spPr>
          <a:xfrm>
            <a:off x="2457848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8058A-288E-CB9F-7478-F1A5DC3A44F7}"/>
              </a:ext>
            </a:extLst>
          </p:cNvPr>
          <p:cNvSpPr/>
          <p:nvPr/>
        </p:nvSpPr>
        <p:spPr>
          <a:xfrm>
            <a:off x="4730673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53C43E-86F0-4AEE-AEE4-223C0576F58E}"/>
              </a:ext>
            </a:extLst>
          </p:cNvPr>
          <p:cNvSpPr/>
          <p:nvPr/>
        </p:nvSpPr>
        <p:spPr>
          <a:xfrm>
            <a:off x="6755500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2659</TotalTime>
  <Words>2257</Words>
  <Application>Microsoft Office PowerPoint</Application>
  <PresentationFormat>On-screen Show (16:9)</PresentationFormat>
  <Paragraphs>262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Prerequisites</vt:lpstr>
      <vt:lpstr>Grading</vt:lpstr>
      <vt:lpstr>Optimizing Complex Systems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Scientific Machine Learning (SciML)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NeuroMANCER Scientific Machine Learning Library</vt:lpstr>
      <vt:lpstr>NeuroMANCER Scientific Machine Learning Library</vt:lpstr>
      <vt:lpstr>Example Application: Building Energy Systems</vt:lpstr>
      <vt:lpstr>Example Application: Power Systems</vt:lpstr>
      <vt:lpstr>Example Application: Cooling of Data Centers</vt:lpstr>
      <vt:lpstr>Example Application: Accelerating Underground Pumped Hydro Energy Storage Scheduling with Decision-Focused Learning</vt:lpstr>
      <vt:lpstr>Summary</vt:lpstr>
      <vt:lpstr>Week 12: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82</cp:revision>
  <dcterms:created xsi:type="dcterms:W3CDTF">2024-09-05T00:30:18Z</dcterms:created>
  <dcterms:modified xsi:type="dcterms:W3CDTF">2026-01-20T18:22:48Z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